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81813" cy="96615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6DBD673-BB83-44A0-B229-09C9C806912F}" type="datetimeFigureOut">
              <a:rPr lang="fr-FR" smtClean="0"/>
              <a:t>13/05/2020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163702-E42D-4760-A5C3-9C850C584860}" type="slidenum">
              <a:rPr lang="fr-FR" smtClean="0"/>
              <a:t>‹N°›</a:t>
            </a:fld>
            <a:endParaRPr lang="fr-FR"/>
          </a:p>
        </p:txBody>
      </p:sp>
    </p:spTree>
    <p:extLst>
      <p:ext uri="{BB962C8B-B14F-4D97-AF65-F5344CB8AC3E}">
        <p14:creationId xmlns:p14="http://schemas.microsoft.com/office/powerpoint/2010/main" val="265840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DBD673-BB83-44A0-B229-09C9C806912F}" type="datetimeFigureOut">
              <a:rPr lang="fr-FR" smtClean="0"/>
              <a:t>13/05/2020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163702-E42D-4760-A5C3-9C850C584860}" type="slidenum">
              <a:rPr lang="fr-FR" smtClean="0"/>
              <a:t>‹N°›</a:t>
            </a:fld>
            <a:endParaRPr lang="fr-FR"/>
          </a:p>
        </p:txBody>
      </p:sp>
    </p:spTree>
    <p:extLst>
      <p:ext uri="{BB962C8B-B14F-4D97-AF65-F5344CB8AC3E}">
        <p14:creationId xmlns:p14="http://schemas.microsoft.com/office/powerpoint/2010/main" val="2568124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DBD673-BB83-44A0-B229-09C9C806912F}" type="datetimeFigureOut">
              <a:rPr lang="fr-FR" smtClean="0"/>
              <a:t>13/05/2020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163702-E42D-4760-A5C3-9C850C584860}" type="slidenum">
              <a:rPr lang="fr-FR" smtClean="0"/>
              <a:t>‹N°›</a:t>
            </a:fld>
            <a:endParaRPr lang="fr-FR"/>
          </a:p>
        </p:txBody>
      </p:sp>
    </p:spTree>
    <p:extLst>
      <p:ext uri="{BB962C8B-B14F-4D97-AF65-F5344CB8AC3E}">
        <p14:creationId xmlns:p14="http://schemas.microsoft.com/office/powerpoint/2010/main" val="2541248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DBD673-BB83-44A0-B229-09C9C806912F}" type="datetimeFigureOut">
              <a:rPr lang="fr-FR" smtClean="0"/>
              <a:t>13/05/2020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163702-E42D-4760-A5C3-9C850C584860}" type="slidenum">
              <a:rPr lang="fr-FR" smtClean="0"/>
              <a:t>‹N°›</a:t>
            </a:fld>
            <a:endParaRPr lang="fr-FR"/>
          </a:p>
        </p:txBody>
      </p:sp>
    </p:spTree>
    <p:extLst>
      <p:ext uri="{BB962C8B-B14F-4D97-AF65-F5344CB8AC3E}">
        <p14:creationId xmlns:p14="http://schemas.microsoft.com/office/powerpoint/2010/main" val="4185794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6DBD673-BB83-44A0-B229-09C9C806912F}" type="datetimeFigureOut">
              <a:rPr lang="fr-FR" smtClean="0"/>
              <a:t>13/05/2020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163702-E42D-4760-A5C3-9C850C584860}" type="slidenum">
              <a:rPr lang="fr-FR" smtClean="0"/>
              <a:t>‹N°›</a:t>
            </a:fld>
            <a:endParaRPr lang="fr-FR"/>
          </a:p>
        </p:txBody>
      </p:sp>
    </p:spTree>
    <p:extLst>
      <p:ext uri="{BB962C8B-B14F-4D97-AF65-F5344CB8AC3E}">
        <p14:creationId xmlns:p14="http://schemas.microsoft.com/office/powerpoint/2010/main" val="87288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6DBD673-BB83-44A0-B229-09C9C806912F}" type="datetimeFigureOut">
              <a:rPr lang="fr-FR" smtClean="0"/>
              <a:t>13/05/2020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163702-E42D-4760-A5C3-9C850C584860}" type="slidenum">
              <a:rPr lang="fr-FR" smtClean="0"/>
              <a:t>‹N°›</a:t>
            </a:fld>
            <a:endParaRPr lang="fr-FR"/>
          </a:p>
        </p:txBody>
      </p:sp>
    </p:spTree>
    <p:extLst>
      <p:ext uri="{BB962C8B-B14F-4D97-AF65-F5344CB8AC3E}">
        <p14:creationId xmlns:p14="http://schemas.microsoft.com/office/powerpoint/2010/main" val="1788849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6DBD673-BB83-44A0-B229-09C9C806912F}" type="datetimeFigureOut">
              <a:rPr lang="fr-FR" smtClean="0"/>
              <a:t>13/05/2020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163702-E42D-4760-A5C3-9C850C584860}" type="slidenum">
              <a:rPr lang="fr-FR" smtClean="0"/>
              <a:t>‹N°›</a:t>
            </a:fld>
            <a:endParaRPr lang="fr-FR"/>
          </a:p>
        </p:txBody>
      </p:sp>
    </p:spTree>
    <p:extLst>
      <p:ext uri="{BB962C8B-B14F-4D97-AF65-F5344CB8AC3E}">
        <p14:creationId xmlns:p14="http://schemas.microsoft.com/office/powerpoint/2010/main" val="192144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6DBD673-BB83-44A0-B229-09C9C806912F}" type="datetimeFigureOut">
              <a:rPr lang="fr-FR" smtClean="0"/>
              <a:t>13/05/2020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163702-E42D-4760-A5C3-9C850C584860}" type="slidenum">
              <a:rPr lang="fr-FR" smtClean="0"/>
              <a:t>‹N°›</a:t>
            </a:fld>
            <a:endParaRPr lang="fr-FR"/>
          </a:p>
        </p:txBody>
      </p:sp>
    </p:spTree>
    <p:extLst>
      <p:ext uri="{BB962C8B-B14F-4D97-AF65-F5344CB8AC3E}">
        <p14:creationId xmlns:p14="http://schemas.microsoft.com/office/powerpoint/2010/main" val="3236125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6DBD673-BB83-44A0-B229-09C9C806912F}" type="datetimeFigureOut">
              <a:rPr lang="fr-FR" smtClean="0"/>
              <a:t>13/05/2020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163702-E42D-4760-A5C3-9C850C584860}" type="slidenum">
              <a:rPr lang="fr-FR" smtClean="0"/>
              <a:t>‹N°›</a:t>
            </a:fld>
            <a:endParaRPr lang="fr-FR"/>
          </a:p>
        </p:txBody>
      </p:sp>
    </p:spTree>
    <p:extLst>
      <p:ext uri="{BB962C8B-B14F-4D97-AF65-F5344CB8AC3E}">
        <p14:creationId xmlns:p14="http://schemas.microsoft.com/office/powerpoint/2010/main" val="1055230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6DBD673-BB83-44A0-B229-09C9C806912F}" type="datetimeFigureOut">
              <a:rPr lang="fr-FR" smtClean="0"/>
              <a:t>13/05/2020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163702-E42D-4760-A5C3-9C850C584860}" type="slidenum">
              <a:rPr lang="fr-FR" smtClean="0"/>
              <a:t>‹N°›</a:t>
            </a:fld>
            <a:endParaRPr lang="fr-FR"/>
          </a:p>
        </p:txBody>
      </p:sp>
    </p:spTree>
    <p:extLst>
      <p:ext uri="{BB962C8B-B14F-4D97-AF65-F5344CB8AC3E}">
        <p14:creationId xmlns:p14="http://schemas.microsoft.com/office/powerpoint/2010/main" val="2004115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6DBD673-BB83-44A0-B229-09C9C806912F}" type="datetimeFigureOut">
              <a:rPr lang="fr-FR" smtClean="0"/>
              <a:t>13/05/2020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163702-E42D-4760-A5C3-9C850C584860}" type="slidenum">
              <a:rPr lang="fr-FR" smtClean="0"/>
              <a:t>‹N°›</a:t>
            </a:fld>
            <a:endParaRPr lang="fr-FR"/>
          </a:p>
        </p:txBody>
      </p:sp>
    </p:spTree>
    <p:extLst>
      <p:ext uri="{BB962C8B-B14F-4D97-AF65-F5344CB8AC3E}">
        <p14:creationId xmlns:p14="http://schemas.microsoft.com/office/powerpoint/2010/main" val="3868100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DBD673-BB83-44A0-B229-09C9C806912F}" type="datetimeFigureOut">
              <a:rPr lang="fr-FR" smtClean="0"/>
              <a:t>13/05/2020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63702-E42D-4760-A5C3-9C850C584860}" type="slidenum">
              <a:rPr lang="fr-FR" smtClean="0"/>
              <a:t>‹N°›</a:t>
            </a:fld>
            <a:endParaRPr lang="fr-FR"/>
          </a:p>
        </p:txBody>
      </p:sp>
    </p:spTree>
    <p:extLst>
      <p:ext uri="{BB962C8B-B14F-4D97-AF65-F5344CB8AC3E}">
        <p14:creationId xmlns:p14="http://schemas.microsoft.com/office/powerpoint/2010/main" val="278013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18" Type="http://schemas.openxmlformats.org/officeDocument/2006/relationships/hyperlink" Target="mailto:catherine.fauresse@pro-cap.fr" TargetMode="External"/><Relationship Id="rId3" Type="http://schemas.openxmlformats.org/officeDocument/2006/relationships/image" Target="../media/image2.jpeg"/><Relationship Id="rId21" Type="http://schemas.openxmlformats.org/officeDocument/2006/relationships/image" Target="../media/image12.jpeg"/><Relationship Id="rId7" Type="http://schemas.openxmlformats.org/officeDocument/2006/relationships/hyperlink" Target="https://bit.ly/2WpxRH3" TargetMode="External"/><Relationship Id="rId12" Type="http://schemas.openxmlformats.org/officeDocument/2006/relationships/image" Target="../media/image9.jpeg"/><Relationship Id="rId17" Type="http://schemas.openxmlformats.org/officeDocument/2006/relationships/image" Target="../media/image11.jpg"/><Relationship Id="rId2" Type="http://schemas.openxmlformats.org/officeDocument/2006/relationships/image" Target="../media/image1.png"/><Relationship Id="rId16" Type="http://schemas.openxmlformats.org/officeDocument/2006/relationships/hyperlink" Target="https://bit.ly/2YYfPxb" TargetMode="External"/><Relationship Id="rId20" Type="http://schemas.openxmlformats.org/officeDocument/2006/relationships/hyperlink" Target="https://www.linkedin.com/in/procap2014/"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8.jpeg"/><Relationship Id="rId5" Type="http://schemas.openxmlformats.org/officeDocument/2006/relationships/hyperlink" Target="https://bit.ly/2yUfvF7" TargetMode="External"/><Relationship Id="rId15" Type="http://schemas.openxmlformats.org/officeDocument/2006/relationships/hyperlink" Target="https://bit.ly/2Z2zyfh" TargetMode="External"/><Relationship Id="rId10" Type="http://schemas.openxmlformats.org/officeDocument/2006/relationships/image" Target="../media/image7.png"/><Relationship Id="rId19" Type="http://schemas.openxmlformats.org/officeDocument/2006/relationships/hyperlink" Target="http://www.pro-cap.fr/" TargetMode="External"/><Relationship Id="rId4" Type="http://schemas.openxmlformats.org/officeDocument/2006/relationships/image" Target="../media/image3.jpeg"/><Relationship Id="rId9" Type="http://schemas.openxmlformats.org/officeDocument/2006/relationships/image" Target="../media/image6.jpeg"/><Relationship Id="rId14" Type="http://schemas.openxmlformats.org/officeDocument/2006/relationships/hyperlink" Target="https://bit.ly/3coeX9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48210" y="50109"/>
            <a:ext cx="9765249" cy="659525"/>
          </a:xfrm>
          <a:ln>
            <a:solidFill>
              <a:schemeClr val="accent1">
                <a:lumMod val="50000"/>
              </a:schemeClr>
            </a:solidFill>
          </a:ln>
          <a:effectLst>
            <a:glow rad="63500">
              <a:schemeClr val="accent5">
                <a:satMod val="175000"/>
                <a:alpha val="40000"/>
              </a:schemeClr>
            </a:glow>
          </a:effectLst>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sz="1600" b="1" dirty="0" smtClean="0">
                <a:solidFill>
                  <a:srgbClr val="002060"/>
                </a:solidFill>
              </a:rPr>
              <a:t>PRO CAP </a:t>
            </a:r>
            <a:r>
              <a:rPr lang="fr-FR" sz="1600" dirty="0" smtClean="0">
                <a:solidFill>
                  <a:srgbClr val="002060"/>
                </a:solidFill>
              </a:rPr>
              <a:t>vous propose une série de 5 WEBINAIRES </a:t>
            </a:r>
            <a:r>
              <a:rPr lang="fr-FR" sz="1600" dirty="0" smtClean="0">
                <a:solidFill>
                  <a:srgbClr val="002060"/>
                </a:solidFill>
              </a:rPr>
              <a:t>sur la gestion du </a:t>
            </a:r>
            <a:r>
              <a:rPr lang="fr-FR" sz="1600" dirty="0" smtClean="0">
                <a:solidFill>
                  <a:srgbClr val="002060"/>
                </a:solidFill>
              </a:rPr>
              <a:t>facteur humain </a:t>
            </a:r>
            <a:r>
              <a:rPr lang="fr-FR" sz="1600" dirty="0" smtClean="0">
                <a:solidFill>
                  <a:srgbClr val="002060"/>
                </a:solidFill>
              </a:rPr>
              <a:t>durant le </a:t>
            </a:r>
            <a:r>
              <a:rPr lang="fr-FR" sz="1600" dirty="0" err="1" smtClean="0">
                <a:solidFill>
                  <a:srgbClr val="002060"/>
                </a:solidFill>
              </a:rPr>
              <a:t>déconfinement</a:t>
            </a:r>
            <a:r>
              <a:rPr lang="fr-FR" sz="1600" dirty="0" smtClean="0">
                <a:solidFill>
                  <a:srgbClr val="002060"/>
                </a:solidFill>
              </a:rPr>
              <a:t>.</a:t>
            </a:r>
            <a:br>
              <a:rPr lang="fr-FR" sz="1600" dirty="0" smtClean="0">
                <a:solidFill>
                  <a:srgbClr val="002060"/>
                </a:solidFill>
              </a:rPr>
            </a:br>
            <a:r>
              <a:rPr lang="fr-FR" sz="1600" dirty="0" smtClean="0">
                <a:solidFill>
                  <a:srgbClr val="002060"/>
                </a:solidFill>
              </a:rPr>
              <a:t>En effet, l’humain est plus que jamais au centre de nos préoccupations, alors après avoir mis en place les aspects réglementaires et techniques du </a:t>
            </a:r>
            <a:r>
              <a:rPr lang="fr-FR" sz="1600" dirty="0" err="1" smtClean="0">
                <a:solidFill>
                  <a:srgbClr val="002060"/>
                </a:solidFill>
              </a:rPr>
              <a:t>déconfinement</a:t>
            </a:r>
            <a:r>
              <a:rPr lang="fr-FR" sz="1600" dirty="0" smtClean="0">
                <a:solidFill>
                  <a:srgbClr val="002060"/>
                </a:solidFill>
              </a:rPr>
              <a:t>, avez-vous pris des dispositions pour assurer la Qualité de Vie au Travail de vos salariés ?</a:t>
            </a:r>
            <a:endParaRPr lang="fr-FR" sz="1600" dirty="0">
              <a:solidFill>
                <a:srgbClr val="002060"/>
              </a:solidFill>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8722" y="1108581"/>
            <a:ext cx="556381" cy="571501"/>
          </a:xfrm>
          <a:prstGeom prst="rect">
            <a:avLst/>
          </a:prstGeom>
        </p:spPr>
      </p:pic>
      <p:sp>
        <p:nvSpPr>
          <p:cNvPr id="5" name="ZoneTexte 4"/>
          <p:cNvSpPr txBox="1"/>
          <p:nvPr/>
        </p:nvSpPr>
        <p:spPr>
          <a:xfrm>
            <a:off x="909286" y="1120388"/>
            <a:ext cx="1103459" cy="553998"/>
          </a:xfrm>
          <a:prstGeom prst="rect">
            <a:avLst/>
          </a:prstGeom>
          <a:noFill/>
        </p:spPr>
        <p:txBody>
          <a:bodyPr wrap="square" rtlCol="0">
            <a:spAutoFit/>
          </a:bodyPr>
          <a:lstStyle/>
          <a:p>
            <a:r>
              <a:rPr lang="fr-FR" sz="1000" dirty="0" smtClean="0"/>
              <a:t>Edith </a:t>
            </a:r>
          </a:p>
          <a:p>
            <a:r>
              <a:rPr lang="fr-FR" sz="1000" dirty="0" smtClean="0"/>
              <a:t>Consultante </a:t>
            </a:r>
          </a:p>
          <a:p>
            <a:r>
              <a:rPr lang="fr-FR" sz="1000" dirty="0" smtClean="0"/>
              <a:t>RSE</a:t>
            </a:r>
            <a:endParaRPr lang="fr-FR" sz="1000" dirty="0"/>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7656" y="1116286"/>
            <a:ext cx="816874" cy="544275"/>
          </a:xfrm>
          <a:prstGeom prst="rect">
            <a:avLst/>
          </a:prstGeom>
        </p:spPr>
      </p:pic>
      <p:sp>
        <p:nvSpPr>
          <p:cNvPr id="7" name="ZoneTexte 6"/>
          <p:cNvSpPr txBox="1"/>
          <p:nvPr/>
        </p:nvSpPr>
        <p:spPr>
          <a:xfrm>
            <a:off x="10086525" y="1257986"/>
            <a:ext cx="1076285" cy="400110"/>
          </a:xfrm>
          <a:prstGeom prst="rect">
            <a:avLst/>
          </a:prstGeom>
          <a:noFill/>
        </p:spPr>
        <p:txBody>
          <a:bodyPr wrap="square" rtlCol="0">
            <a:spAutoFit/>
          </a:bodyPr>
          <a:lstStyle/>
          <a:p>
            <a:pPr algn="r"/>
            <a:r>
              <a:rPr lang="fr-FR" sz="1000" dirty="0" smtClean="0"/>
              <a:t>Aurélie</a:t>
            </a:r>
          </a:p>
          <a:p>
            <a:pPr algn="r"/>
            <a:r>
              <a:rPr lang="fr-FR" sz="1000" dirty="0" smtClean="0"/>
              <a:t>Ergonome/IPRP</a:t>
            </a:r>
            <a:endParaRPr lang="fr-FR" sz="1000" dirty="0"/>
          </a:p>
        </p:txBody>
      </p:sp>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8722" y="2103832"/>
            <a:ext cx="447211" cy="599355"/>
          </a:xfrm>
          <a:prstGeom prst="rect">
            <a:avLst/>
          </a:prstGeom>
        </p:spPr>
      </p:pic>
      <p:sp>
        <p:nvSpPr>
          <p:cNvPr id="9" name="ZoneTexte 8"/>
          <p:cNvSpPr txBox="1"/>
          <p:nvPr/>
        </p:nvSpPr>
        <p:spPr>
          <a:xfrm>
            <a:off x="887482" y="2204189"/>
            <a:ext cx="839651" cy="553998"/>
          </a:xfrm>
          <a:prstGeom prst="rect">
            <a:avLst/>
          </a:prstGeom>
          <a:noFill/>
        </p:spPr>
        <p:txBody>
          <a:bodyPr wrap="square" rtlCol="0">
            <a:spAutoFit/>
          </a:bodyPr>
          <a:lstStyle/>
          <a:p>
            <a:r>
              <a:rPr lang="fr-FR" sz="1000" dirty="0" smtClean="0"/>
              <a:t>Laurence</a:t>
            </a:r>
          </a:p>
          <a:p>
            <a:r>
              <a:rPr lang="fr-FR" sz="1000" dirty="0" smtClean="0"/>
              <a:t>Psychologue </a:t>
            </a:r>
            <a:r>
              <a:rPr lang="fr-FR" sz="1000" dirty="0"/>
              <a:t>du travail</a:t>
            </a:r>
          </a:p>
        </p:txBody>
      </p:sp>
      <p:sp>
        <p:nvSpPr>
          <p:cNvPr id="10" name="ZoneTexte 9"/>
          <p:cNvSpPr txBox="1"/>
          <p:nvPr/>
        </p:nvSpPr>
        <p:spPr>
          <a:xfrm>
            <a:off x="10355432" y="2166641"/>
            <a:ext cx="885523" cy="553998"/>
          </a:xfrm>
          <a:prstGeom prst="rect">
            <a:avLst/>
          </a:prstGeom>
          <a:noFill/>
        </p:spPr>
        <p:txBody>
          <a:bodyPr wrap="square" rtlCol="0">
            <a:spAutoFit/>
          </a:bodyPr>
          <a:lstStyle/>
          <a:p>
            <a:pPr algn="r"/>
            <a:r>
              <a:rPr lang="fr-FR" sz="1000" dirty="0" smtClean="0"/>
              <a:t>Justine</a:t>
            </a:r>
          </a:p>
          <a:p>
            <a:pPr algn="r"/>
            <a:r>
              <a:rPr lang="fr-FR" sz="1000" dirty="0" smtClean="0"/>
              <a:t>Conseil et</a:t>
            </a:r>
          </a:p>
          <a:p>
            <a:pPr algn="r"/>
            <a:r>
              <a:rPr lang="fr-FR" sz="1000" dirty="0" smtClean="0"/>
              <a:t> expertise RH</a:t>
            </a:r>
            <a:endParaRPr lang="fr-FR" sz="1000" dirty="0"/>
          </a:p>
        </p:txBody>
      </p:sp>
      <p:sp>
        <p:nvSpPr>
          <p:cNvPr id="11" name="ZoneTexte 10"/>
          <p:cNvSpPr txBox="1"/>
          <p:nvPr/>
        </p:nvSpPr>
        <p:spPr>
          <a:xfrm>
            <a:off x="1887592" y="863159"/>
            <a:ext cx="8135332" cy="30777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1400" b="1" dirty="0" smtClean="0"/>
              <a:t>1</a:t>
            </a:r>
            <a:r>
              <a:rPr lang="fr-FR" sz="1400" b="1" baseline="30000" dirty="0" smtClean="0"/>
              <a:t>er</a:t>
            </a:r>
            <a:r>
              <a:rPr lang="fr-FR" sz="1400" b="1" dirty="0" smtClean="0"/>
              <a:t> WEBINAIRE : Comment protéger ses salariés et l’entreprise du risque COVID 19 en mettant à jour le DU ?</a:t>
            </a:r>
            <a:endParaRPr lang="fr-FR" sz="1400" b="1" dirty="0"/>
          </a:p>
        </p:txBody>
      </p:sp>
      <p:sp>
        <p:nvSpPr>
          <p:cNvPr id="12" name="ZoneTexte 11"/>
          <p:cNvSpPr txBox="1"/>
          <p:nvPr/>
        </p:nvSpPr>
        <p:spPr>
          <a:xfrm>
            <a:off x="2630793" y="1165653"/>
            <a:ext cx="6481438" cy="49244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sz="1200" dirty="0"/>
              <a:t>Optimisation du DOCUMENT UNIQUE – les aspects réglementaires et </a:t>
            </a:r>
            <a:r>
              <a:rPr lang="fr-FR" sz="1200" dirty="0" smtClean="0"/>
              <a:t>obligatoires/rappels et conseils </a:t>
            </a:r>
            <a:endParaRPr lang="fr-FR" sz="1200" dirty="0" smtClean="0"/>
          </a:p>
          <a:p>
            <a:r>
              <a:rPr lang="fr-FR" sz="1400" b="1" dirty="0" smtClean="0">
                <a:solidFill>
                  <a:srgbClr val="FF0000"/>
                </a:solidFill>
              </a:rPr>
              <a:t>Le 19 mai 2020  de 11 à 12 h </a:t>
            </a:r>
            <a:r>
              <a:rPr lang="fr-FR" sz="1200" dirty="0" smtClean="0"/>
              <a:t>- </a:t>
            </a:r>
            <a:r>
              <a:rPr lang="fr-FR" sz="1200" dirty="0" smtClean="0"/>
              <a:t>Lien </a:t>
            </a:r>
            <a:r>
              <a:rPr lang="fr-FR" sz="1200" dirty="0" smtClean="0"/>
              <a:t>d’inscription : </a:t>
            </a:r>
            <a:r>
              <a:rPr lang="fr-FR" sz="1400" dirty="0">
                <a:hlinkClick r:id="rId5"/>
              </a:rPr>
              <a:t>https://</a:t>
            </a:r>
            <a:r>
              <a:rPr lang="fr-FR" sz="1400" dirty="0" smtClean="0">
                <a:hlinkClick r:id="rId5"/>
              </a:rPr>
              <a:t>bit.ly/2yUfvF7</a:t>
            </a:r>
            <a:endParaRPr lang="fr-FR" sz="1400" dirty="0" smtClean="0"/>
          </a:p>
        </p:txBody>
      </p:sp>
      <p:pic>
        <p:nvPicPr>
          <p:cNvPr id="13" name="Imag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8722" y="3126937"/>
            <a:ext cx="578760" cy="578760"/>
          </a:xfrm>
          <a:prstGeom prst="rect">
            <a:avLst/>
          </a:prstGeom>
        </p:spPr>
      </p:pic>
      <p:sp>
        <p:nvSpPr>
          <p:cNvPr id="14" name="ZoneTexte 13"/>
          <p:cNvSpPr txBox="1"/>
          <p:nvPr/>
        </p:nvSpPr>
        <p:spPr>
          <a:xfrm>
            <a:off x="909286" y="3036532"/>
            <a:ext cx="1542433" cy="707886"/>
          </a:xfrm>
          <a:prstGeom prst="rect">
            <a:avLst/>
          </a:prstGeom>
          <a:noFill/>
        </p:spPr>
        <p:txBody>
          <a:bodyPr wrap="square" rtlCol="0">
            <a:spAutoFit/>
          </a:bodyPr>
          <a:lstStyle/>
          <a:p>
            <a:r>
              <a:rPr lang="fr-FR" sz="1000" dirty="0" smtClean="0"/>
              <a:t>Nathalie</a:t>
            </a:r>
          </a:p>
          <a:p>
            <a:r>
              <a:rPr lang="fr-FR" sz="1000" dirty="0" smtClean="0"/>
              <a:t>Sophrologue et</a:t>
            </a:r>
          </a:p>
          <a:p>
            <a:r>
              <a:rPr lang="fr-FR" sz="1000" dirty="0" smtClean="0"/>
              <a:t>Coach du </a:t>
            </a:r>
          </a:p>
          <a:p>
            <a:r>
              <a:rPr lang="fr-FR" sz="1000" dirty="0" smtClean="0"/>
              <a:t>changement</a:t>
            </a:r>
          </a:p>
        </p:txBody>
      </p:sp>
      <p:sp>
        <p:nvSpPr>
          <p:cNvPr id="15" name="ZoneTexte 14"/>
          <p:cNvSpPr txBox="1"/>
          <p:nvPr/>
        </p:nvSpPr>
        <p:spPr>
          <a:xfrm>
            <a:off x="1865200" y="1869080"/>
            <a:ext cx="8104614" cy="30777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1400" b="1" dirty="0">
                <a:solidFill>
                  <a:schemeClr val="dk1"/>
                </a:solidFill>
              </a:rPr>
              <a:t>2ème WEBINAIRE : La préservation physique et mentale de l’humain pendant le </a:t>
            </a:r>
            <a:r>
              <a:rPr lang="fr-FR" sz="1400" b="1" dirty="0" err="1">
                <a:solidFill>
                  <a:schemeClr val="dk1"/>
                </a:solidFill>
              </a:rPr>
              <a:t>déconfinement</a:t>
            </a:r>
            <a:endParaRPr lang="fr-FR" sz="1400" b="1" dirty="0">
              <a:solidFill>
                <a:schemeClr val="dk1"/>
              </a:solidFill>
            </a:endParaRPr>
          </a:p>
        </p:txBody>
      </p:sp>
      <p:sp>
        <p:nvSpPr>
          <p:cNvPr id="16" name="ZoneTexte 15"/>
          <p:cNvSpPr txBox="1"/>
          <p:nvPr/>
        </p:nvSpPr>
        <p:spPr>
          <a:xfrm>
            <a:off x="2630793" y="2183525"/>
            <a:ext cx="6481438" cy="49244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1200" dirty="0"/>
              <a:t>Conseils </a:t>
            </a:r>
            <a:r>
              <a:rPr lang="fr-FR" sz="1200" dirty="0" smtClean="0"/>
              <a:t>RH et revue des dispositifs </a:t>
            </a:r>
            <a:r>
              <a:rPr lang="fr-FR" sz="1200" dirty="0"/>
              <a:t>légaux </a:t>
            </a:r>
            <a:r>
              <a:rPr lang="fr-FR" sz="1200" dirty="0" smtClean="0"/>
              <a:t>– conseils sur la  </a:t>
            </a:r>
            <a:r>
              <a:rPr lang="fr-FR" sz="1200" dirty="0"/>
              <a:t>prévention des risques </a:t>
            </a:r>
            <a:r>
              <a:rPr lang="fr-FR" sz="1200" dirty="0" smtClean="0"/>
              <a:t>psychosociaux</a:t>
            </a:r>
          </a:p>
          <a:p>
            <a:pPr algn="just"/>
            <a:r>
              <a:rPr lang="fr-FR" sz="1200" dirty="0" smtClean="0"/>
              <a:t> </a:t>
            </a:r>
            <a:r>
              <a:rPr lang="fr-FR" sz="1400" b="1" dirty="0" smtClean="0">
                <a:solidFill>
                  <a:srgbClr val="FF0000"/>
                </a:solidFill>
              </a:rPr>
              <a:t>Le </a:t>
            </a:r>
            <a:r>
              <a:rPr lang="fr-FR" sz="1400" b="1" dirty="0">
                <a:solidFill>
                  <a:srgbClr val="FF0000"/>
                </a:solidFill>
              </a:rPr>
              <a:t>20 mai </a:t>
            </a:r>
            <a:r>
              <a:rPr lang="fr-FR" sz="1400" b="1" dirty="0" smtClean="0">
                <a:solidFill>
                  <a:srgbClr val="FF0000"/>
                </a:solidFill>
              </a:rPr>
              <a:t>de 11 à 12 h </a:t>
            </a:r>
            <a:r>
              <a:rPr lang="fr-FR" sz="1200" b="1" dirty="0" smtClean="0">
                <a:solidFill>
                  <a:srgbClr val="FF0000"/>
                </a:solidFill>
              </a:rPr>
              <a:t>- </a:t>
            </a:r>
            <a:r>
              <a:rPr lang="fr-FR" sz="1200" dirty="0" smtClean="0"/>
              <a:t>Lien </a:t>
            </a:r>
            <a:r>
              <a:rPr lang="fr-FR" sz="1200" dirty="0" smtClean="0"/>
              <a:t>d’inscription : </a:t>
            </a:r>
            <a:r>
              <a:rPr lang="fr-FR" sz="1400" dirty="0">
                <a:hlinkClick r:id="rId7"/>
              </a:rPr>
              <a:t>https://</a:t>
            </a:r>
            <a:r>
              <a:rPr lang="fr-FR" sz="1400" dirty="0" smtClean="0">
                <a:hlinkClick r:id="rId7"/>
              </a:rPr>
              <a:t>bit.ly/2WpxRH3</a:t>
            </a:r>
            <a:endParaRPr lang="fr-FR" sz="1400" dirty="0" smtClean="0"/>
          </a:p>
        </p:txBody>
      </p:sp>
      <p:sp>
        <p:nvSpPr>
          <p:cNvPr id="17" name="ZoneTexte 16"/>
          <p:cNvSpPr txBox="1"/>
          <p:nvPr/>
        </p:nvSpPr>
        <p:spPr>
          <a:xfrm>
            <a:off x="1902918" y="2911134"/>
            <a:ext cx="8104614" cy="30777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1400" b="1" dirty="0"/>
              <a:t>3</a:t>
            </a:r>
            <a:r>
              <a:rPr lang="fr-FR" sz="1400" b="1" dirty="0" smtClean="0"/>
              <a:t>ème WEBINAIRE : L’adhésion au changement et le retour à la performance : pour la survie de l’entreprise</a:t>
            </a:r>
            <a:endParaRPr lang="fr-FR" sz="1400" b="1" dirty="0"/>
          </a:p>
        </p:txBody>
      </p:sp>
      <p:pic>
        <p:nvPicPr>
          <p:cNvPr id="18" name="Imag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480031" y="3091144"/>
            <a:ext cx="464499" cy="619332"/>
          </a:xfrm>
          <a:prstGeom prst="rect">
            <a:avLst/>
          </a:prstGeom>
        </p:spPr>
      </p:pic>
      <p:sp>
        <p:nvSpPr>
          <p:cNvPr id="19" name="ZoneTexte 18"/>
          <p:cNvSpPr txBox="1"/>
          <p:nvPr/>
        </p:nvSpPr>
        <p:spPr>
          <a:xfrm>
            <a:off x="9507778" y="3035247"/>
            <a:ext cx="1768024" cy="707886"/>
          </a:xfrm>
          <a:prstGeom prst="rect">
            <a:avLst/>
          </a:prstGeom>
          <a:noFill/>
        </p:spPr>
        <p:txBody>
          <a:bodyPr wrap="square" rtlCol="0">
            <a:spAutoFit/>
          </a:bodyPr>
          <a:lstStyle/>
          <a:p>
            <a:pPr algn="r"/>
            <a:r>
              <a:rPr lang="fr-FR" sz="1000" dirty="0" smtClean="0"/>
              <a:t>Jean-François</a:t>
            </a:r>
          </a:p>
          <a:p>
            <a:pPr algn="r"/>
            <a:r>
              <a:rPr lang="fr-FR" sz="1000" dirty="0" smtClean="0"/>
              <a:t>Accompagnement </a:t>
            </a:r>
          </a:p>
          <a:p>
            <a:pPr algn="r"/>
            <a:r>
              <a:rPr lang="fr-FR" sz="1000" dirty="0" smtClean="0"/>
              <a:t>managérial et </a:t>
            </a:r>
          </a:p>
          <a:p>
            <a:pPr algn="r"/>
            <a:r>
              <a:rPr lang="fr-FR" sz="1000" dirty="0" smtClean="0"/>
              <a:t>organisationnel</a:t>
            </a:r>
            <a:endParaRPr lang="fr-FR" sz="1000" dirty="0"/>
          </a:p>
        </p:txBody>
      </p:sp>
      <p:pic>
        <p:nvPicPr>
          <p:cNvPr id="20" name="Image 1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8722" y="4123155"/>
            <a:ext cx="482347" cy="633499"/>
          </a:xfrm>
          <a:prstGeom prst="rect">
            <a:avLst/>
          </a:prstGeom>
        </p:spPr>
      </p:pic>
      <p:sp>
        <p:nvSpPr>
          <p:cNvPr id="21" name="ZoneTexte 20"/>
          <p:cNvSpPr txBox="1"/>
          <p:nvPr/>
        </p:nvSpPr>
        <p:spPr>
          <a:xfrm>
            <a:off x="803221" y="4250027"/>
            <a:ext cx="1284306" cy="553998"/>
          </a:xfrm>
          <a:prstGeom prst="rect">
            <a:avLst/>
          </a:prstGeom>
          <a:noFill/>
        </p:spPr>
        <p:txBody>
          <a:bodyPr wrap="square" rtlCol="0">
            <a:spAutoFit/>
          </a:bodyPr>
          <a:lstStyle/>
          <a:p>
            <a:r>
              <a:rPr lang="fr-FR" sz="1000" dirty="0" smtClean="0"/>
              <a:t>Audrey</a:t>
            </a:r>
          </a:p>
          <a:p>
            <a:r>
              <a:rPr lang="fr-FR" sz="1000" dirty="0" err="1" smtClean="0"/>
              <a:t>Equicoach</a:t>
            </a:r>
            <a:r>
              <a:rPr lang="fr-FR" sz="1000" dirty="0" smtClean="0"/>
              <a:t> et coach</a:t>
            </a:r>
          </a:p>
          <a:p>
            <a:r>
              <a:rPr lang="fr-FR" sz="1000" dirty="0" smtClean="0"/>
              <a:t>comportementaliste</a:t>
            </a:r>
            <a:endParaRPr lang="fr-FR" sz="1000" dirty="0"/>
          </a:p>
        </p:txBody>
      </p:sp>
      <p:pic>
        <p:nvPicPr>
          <p:cNvPr id="22" name="Imag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370168" y="4161897"/>
            <a:ext cx="574362" cy="595248"/>
          </a:xfrm>
          <a:prstGeom prst="rect">
            <a:avLst/>
          </a:prstGeom>
        </p:spPr>
      </p:pic>
      <p:sp>
        <p:nvSpPr>
          <p:cNvPr id="23" name="ZoneTexte 22"/>
          <p:cNvSpPr txBox="1"/>
          <p:nvPr/>
        </p:nvSpPr>
        <p:spPr>
          <a:xfrm>
            <a:off x="9660126" y="4252206"/>
            <a:ext cx="1556381" cy="553998"/>
          </a:xfrm>
          <a:prstGeom prst="rect">
            <a:avLst/>
          </a:prstGeom>
          <a:noFill/>
        </p:spPr>
        <p:txBody>
          <a:bodyPr wrap="square" rtlCol="0">
            <a:spAutoFit/>
          </a:bodyPr>
          <a:lstStyle/>
          <a:p>
            <a:pPr algn="r"/>
            <a:r>
              <a:rPr lang="fr-FR" sz="1000" dirty="0" smtClean="0"/>
              <a:t>Cathy</a:t>
            </a:r>
          </a:p>
          <a:p>
            <a:pPr algn="r"/>
            <a:r>
              <a:rPr lang="fr-FR" sz="1000" dirty="0" smtClean="0"/>
              <a:t>Facilitatrice relationnelle</a:t>
            </a:r>
          </a:p>
          <a:p>
            <a:pPr algn="r"/>
            <a:r>
              <a:rPr lang="fr-FR" sz="1000" dirty="0" smtClean="0"/>
              <a:t>certifiée en neurosciences</a:t>
            </a:r>
          </a:p>
        </p:txBody>
      </p:sp>
      <p:pic>
        <p:nvPicPr>
          <p:cNvPr id="25" name="Image 2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08722" y="5212405"/>
            <a:ext cx="597638" cy="597638"/>
          </a:xfrm>
          <a:prstGeom prst="rect">
            <a:avLst/>
          </a:prstGeom>
        </p:spPr>
      </p:pic>
      <p:pic>
        <p:nvPicPr>
          <p:cNvPr id="26" name="Image 2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423948" y="5174947"/>
            <a:ext cx="520582" cy="620071"/>
          </a:xfrm>
          <a:prstGeom prst="rect">
            <a:avLst/>
          </a:prstGeom>
        </p:spPr>
      </p:pic>
      <p:sp>
        <p:nvSpPr>
          <p:cNvPr id="28" name="ZoneTexte 27"/>
          <p:cNvSpPr txBox="1"/>
          <p:nvPr/>
        </p:nvSpPr>
        <p:spPr>
          <a:xfrm>
            <a:off x="9993707" y="5293036"/>
            <a:ext cx="1304837" cy="553998"/>
          </a:xfrm>
          <a:prstGeom prst="rect">
            <a:avLst/>
          </a:prstGeom>
          <a:noFill/>
        </p:spPr>
        <p:txBody>
          <a:bodyPr wrap="square" rtlCol="0">
            <a:spAutoFit/>
          </a:bodyPr>
          <a:lstStyle/>
          <a:p>
            <a:pPr algn="r"/>
            <a:r>
              <a:rPr lang="fr-FR" sz="1000" dirty="0" smtClean="0"/>
              <a:t>Sylvia</a:t>
            </a:r>
          </a:p>
          <a:p>
            <a:pPr algn="r"/>
            <a:r>
              <a:rPr lang="fr-FR" sz="1000" dirty="0" smtClean="0"/>
              <a:t>Criminologie, </a:t>
            </a:r>
          </a:p>
          <a:p>
            <a:pPr algn="r"/>
            <a:r>
              <a:rPr lang="fr-FR" sz="1000" dirty="0" smtClean="0"/>
              <a:t>comportementaliste</a:t>
            </a:r>
            <a:endParaRPr lang="fr-FR" sz="1000" dirty="0"/>
          </a:p>
        </p:txBody>
      </p:sp>
      <p:sp>
        <p:nvSpPr>
          <p:cNvPr id="29" name="ZoneTexte 28"/>
          <p:cNvSpPr txBox="1"/>
          <p:nvPr/>
        </p:nvSpPr>
        <p:spPr>
          <a:xfrm>
            <a:off x="940498" y="5174947"/>
            <a:ext cx="1480010" cy="707886"/>
          </a:xfrm>
          <a:prstGeom prst="rect">
            <a:avLst/>
          </a:prstGeom>
          <a:noFill/>
        </p:spPr>
        <p:txBody>
          <a:bodyPr wrap="square" rtlCol="0">
            <a:spAutoFit/>
          </a:bodyPr>
          <a:lstStyle/>
          <a:p>
            <a:r>
              <a:rPr lang="fr-FR" sz="1000" dirty="0" smtClean="0"/>
              <a:t>Emmanuelle</a:t>
            </a:r>
          </a:p>
          <a:p>
            <a:r>
              <a:rPr lang="fr-FR" sz="1000" dirty="0" smtClean="0"/>
              <a:t>Coach vocale </a:t>
            </a:r>
          </a:p>
          <a:p>
            <a:r>
              <a:rPr lang="fr-FR" sz="1000" dirty="0" smtClean="0"/>
              <a:t>spécialisée</a:t>
            </a:r>
          </a:p>
          <a:p>
            <a:r>
              <a:rPr lang="fr-FR" sz="1000" dirty="0" smtClean="0"/>
              <a:t>en communication</a:t>
            </a:r>
            <a:endParaRPr lang="fr-FR" sz="1000" dirty="0"/>
          </a:p>
        </p:txBody>
      </p:sp>
      <p:sp>
        <p:nvSpPr>
          <p:cNvPr id="31" name="ZoneTexte 30"/>
          <p:cNvSpPr txBox="1"/>
          <p:nvPr/>
        </p:nvSpPr>
        <p:spPr>
          <a:xfrm>
            <a:off x="1883407" y="3951915"/>
            <a:ext cx="8090789" cy="30777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1400" b="1" dirty="0"/>
              <a:t>4</a:t>
            </a:r>
            <a:r>
              <a:rPr lang="fr-FR" sz="1400" b="1" dirty="0" smtClean="0"/>
              <a:t>ème WEBINAIRE : Favoriser l’écoute active, libérer les émotions, identifier les comportements conflictuels</a:t>
            </a:r>
            <a:endParaRPr lang="fr-FR" sz="1400" b="1" dirty="0"/>
          </a:p>
        </p:txBody>
      </p:sp>
      <p:sp>
        <p:nvSpPr>
          <p:cNvPr id="32" name="ZoneTexte 31"/>
          <p:cNvSpPr txBox="1"/>
          <p:nvPr/>
        </p:nvSpPr>
        <p:spPr>
          <a:xfrm>
            <a:off x="1902918" y="4995354"/>
            <a:ext cx="8066896" cy="30777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1400" b="1" dirty="0"/>
              <a:t>5</a:t>
            </a:r>
            <a:r>
              <a:rPr lang="fr-FR" sz="1400" b="1" dirty="0" smtClean="0"/>
              <a:t>ème WEBINAIRE : Apprendre à détecter le langage non-verbal et revoir les bases de communication</a:t>
            </a:r>
            <a:endParaRPr lang="fr-FR" sz="1400" b="1" dirty="0"/>
          </a:p>
        </p:txBody>
      </p:sp>
      <p:pic>
        <p:nvPicPr>
          <p:cNvPr id="33" name="Image 3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453567" y="50109"/>
            <a:ext cx="496187" cy="709614"/>
          </a:xfrm>
          <a:prstGeom prst="rect">
            <a:avLst/>
          </a:prstGeom>
        </p:spPr>
      </p:pic>
      <p:sp>
        <p:nvSpPr>
          <p:cNvPr id="34" name="ZoneTexte 33"/>
          <p:cNvSpPr txBox="1"/>
          <p:nvPr/>
        </p:nvSpPr>
        <p:spPr>
          <a:xfrm>
            <a:off x="10170940" y="75305"/>
            <a:ext cx="1373123" cy="707886"/>
          </a:xfrm>
          <a:prstGeom prst="rect">
            <a:avLst/>
          </a:prstGeom>
          <a:noFill/>
        </p:spPr>
        <p:txBody>
          <a:bodyPr wrap="square" rtlCol="0">
            <a:spAutoFit/>
          </a:bodyPr>
          <a:lstStyle/>
          <a:p>
            <a:r>
              <a:rPr lang="fr-FR" sz="1000" dirty="0" smtClean="0"/>
              <a:t>Animation : </a:t>
            </a:r>
          </a:p>
          <a:p>
            <a:r>
              <a:rPr lang="fr-FR" sz="1000" dirty="0" smtClean="0"/>
              <a:t>Catherine FAURESSE</a:t>
            </a:r>
          </a:p>
          <a:p>
            <a:r>
              <a:rPr lang="fr-FR" sz="1000" dirty="0" smtClean="0"/>
              <a:t>Présidente PRO CAP</a:t>
            </a:r>
          </a:p>
          <a:p>
            <a:r>
              <a:rPr lang="fr-FR" sz="1000" dirty="0" smtClean="0"/>
              <a:t>Coach de dirigeants</a:t>
            </a:r>
            <a:endParaRPr lang="fr-FR" sz="1000" dirty="0"/>
          </a:p>
        </p:txBody>
      </p:sp>
      <p:sp>
        <p:nvSpPr>
          <p:cNvPr id="37" name="ZoneTexte 36"/>
          <p:cNvSpPr txBox="1"/>
          <p:nvPr/>
        </p:nvSpPr>
        <p:spPr>
          <a:xfrm>
            <a:off x="2630793" y="3230324"/>
            <a:ext cx="6465839" cy="49244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sz="1200" dirty="0" smtClean="0"/>
              <a:t>Etapes prioritaires à mettre en place pour un retour à la performance de </a:t>
            </a:r>
            <a:r>
              <a:rPr lang="fr-FR" sz="1200" dirty="0" smtClean="0"/>
              <a:t>l’entreprise</a:t>
            </a:r>
          </a:p>
          <a:p>
            <a:r>
              <a:rPr lang="fr-FR" sz="1200" dirty="0" smtClean="0"/>
              <a:t> </a:t>
            </a:r>
            <a:r>
              <a:rPr lang="fr-FR" sz="1400" b="1" dirty="0" smtClean="0">
                <a:solidFill>
                  <a:srgbClr val="FF0000"/>
                </a:solidFill>
              </a:rPr>
              <a:t>Le </a:t>
            </a:r>
            <a:r>
              <a:rPr lang="fr-FR" sz="1400" b="1" dirty="0">
                <a:solidFill>
                  <a:srgbClr val="FF0000"/>
                </a:solidFill>
              </a:rPr>
              <a:t>25 mai </a:t>
            </a:r>
            <a:r>
              <a:rPr lang="fr-FR" sz="1400" b="1" dirty="0" smtClean="0">
                <a:solidFill>
                  <a:srgbClr val="FF0000"/>
                </a:solidFill>
              </a:rPr>
              <a:t>de 14 à 15 h </a:t>
            </a:r>
            <a:r>
              <a:rPr lang="fr-FR" sz="1200" b="1" dirty="0" smtClean="0">
                <a:solidFill>
                  <a:srgbClr val="FF0000"/>
                </a:solidFill>
              </a:rPr>
              <a:t>- </a:t>
            </a:r>
            <a:r>
              <a:rPr lang="fr-FR" sz="1200" dirty="0" smtClean="0"/>
              <a:t>Lien </a:t>
            </a:r>
            <a:r>
              <a:rPr lang="fr-FR" sz="1200" dirty="0" smtClean="0"/>
              <a:t>d’inscription : </a:t>
            </a:r>
            <a:r>
              <a:rPr lang="fr-FR" sz="1400" dirty="0">
                <a:hlinkClick r:id="rId14"/>
              </a:rPr>
              <a:t>https://</a:t>
            </a:r>
            <a:r>
              <a:rPr lang="fr-FR" sz="1400" dirty="0" smtClean="0">
                <a:hlinkClick r:id="rId14"/>
              </a:rPr>
              <a:t>bit.ly/3coeX97</a:t>
            </a:r>
            <a:endParaRPr lang="fr-FR" sz="1400" dirty="0" smtClean="0"/>
          </a:p>
        </p:txBody>
      </p:sp>
      <p:sp>
        <p:nvSpPr>
          <p:cNvPr id="38" name="ZoneTexte 37"/>
          <p:cNvSpPr txBox="1"/>
          <p:nvPr/>
        </p:nvSpPr>
        <p:spPr>
          <a:xfrm>
            <a:off x="2630792" y="4273813"/>
            <a:ext cx="6465839" cy="49244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sz="1200" dirty="0" smtClean="0"/>
              <a:t>Mettre en place des actions pour redonner du lien entre les salariés de </a:t>
            </a:r>
            <a:r>
              <a:rPr lang="fr-FR" sz="1200" dirty="0" smtClean="0"/>
              <a:t>l’entreprise</a:t>
            </a:r>
          </a:p>
          <a:p>
            <a:r>
              <a:rPr lang="fr-FR" sz="1400" b="1" dirty="0" smtClean="0">
                <a:solidFill>
                  <a:srgbClr val="FF0000"/>
                </a:solidFill>
              </a:rPr>
              <a:t>Le </a:t>
            </a:r>
            <a:r>
              <a:rPr lang="fr-FR" sz="1400" b="1" dirty="0">
                <a:solidFill>
                  <a:srgbClr val="FF0000"/>
                </a:solidFill>
              </a:rPr>
              <a:t>29 mai </a:t>
            </a:r>
            <a:r>
              <a:rPr lang="fr-FR" sz="1400" b="1" dirty="0" smtClean="0">
                <a:solidFill>
                  <a:srgbClr val="FF0000"/>
                </a:solidFill>
              </a:rPr>
              <a:t>de 11 à 12 h</a:t>
            </a:r>
            <a:r>
              <a:rPr lang="fr-FR" sz="1400" b="1" dirty="0">
                <a:solidFill>
                  <a:srgbClr val="FF0000"/>
                </a:solidFill>
              </a:rPr>
              <a:t> </a:t>
            </a:r>
            <a:r>
              <a:rPr lang="fr-FR" sz="1200" b="1" dirty="0" smtClean="0">
                <a:solidFill>
                  <a:srgbClr val="FF0000"/>
                </a:solidFill>
              </a:rPr>
              <a:t>- </a:t>
            </a:r>
            <a:r>
              <a:rPr lang="fr-FR" sz="1200" dirty="0" smtClean="0"/>
              <a:t>Lien </a:t>
            </a:r>
            <a:r>
              <a:rPr lang="fr-FR" sz="1200" dirty="0" smtClean="0"/>
              <a:t>d’inscription :  </a:t>
            </a:r>
            <a:r>
              <a:rPr lang="fr-FR" sz="1400" dirty="0">
                <a:hlinkClick r:id="rId15"/>
              </a:rPr>
              <a:t>https://</a:t>
            </a:r>
            <a:r>
              <a:rPr lang="fr-FR" sz="1400" dirty="0" smtClean="0">
                <a:hlinkClick r:id="rId15"/>
              </a:rPr>
              <a:t>bit.ly/2Z2zyfh</a:t>
            </a:r>
            <a:endParaRPr lang="fr-FR" sz="1400" dirty="0" smtClean="0"/>
          </a:p>
        </p:txBody>
      </p:sp>
      <p:sp>
        <p:nvSpPr>
          <p:cNvPr id="39" name="ZoneTexte 38"/>
          <p:cNvSpPr txBox="1"/>
          <p:nvPr/>
        </p:nvSpPr>
        <p:spPr>
          <a:xfrm>
            <a:off x="2644590" y="5317252"/>
            <a:ext cx="6467641" cy="49244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sz="1200" dirty="0" smtClean="0"/>
              <a:t>Revenir à une communication saine et sereine surtout pour les relations en format </a:t>
            </a:r>
            <a:r>
              <a:rPr lang="fr-FR" sz="1200" dirty="0" smtClean="0"/>
              <a:t>digital</a:t>
            </a:r>
          </a:p>
          <a:p>
            <a:r>
              <a:rPr lang="fr-FR" sz="1400" b="1" dirty="0" smtClean="0">
                <a:solidFill>
                  <a:srgbClr val="FF0000"/>
                </a:solidFill>
              </a:rPr>
              <a:t>Le </a:t>
            </a:r>
            <a:r>
              <a:rPr lang="fr-FR" sz="1400" b="1" dirty="0">
                <a:solidFill>
                  <a:srgbClr val="FF0000"/>
                </a:solidFill>
              </a:rPr>
              <a:t>2 juin </a:t>
            </a:r>
            <a:r>
              <a:rPr lang="fr-FR" sz="1400" b="1" dirty="0" smtClean="0">
                <a:solidFill>
                  <a:srgbClr val="FF0000"/>
                </a:solidFill>
              </a:rPr>
              <a:t>de 18 à 19 h </a:t>
            </a:r>
            <a:r>
              <a:rPr lang="fr-FR" sz="1200" b="1" dirty="0" smtClean="0">
                <a:solidFill>
                  <a:srgbClr val="FF0000"/>
                </a:solidFill>
              </a:rPr>
              <a:t>- </a:t>
            </a:r>
            <a:r>
              <a:rPr lang="fr-FR" sz="1200" dirty="0" smtClean="0"/>
              <a:t>Lien </a:t>
            </a:r>
            <a:r>
              <a:rPr lang="fr-FR" sz="1200" dirty="0" smtClean="0"/>
              <a:t>d’inscription : </a:t>
            </a:r>
            <a:r>
              <a:rPr lang="fr-FR" sz="1400" dirty="0">
                <a:hlinkClick r:id="rId16"/>
              </a:rPr>
              <a:t>https://</a:t>
            </a:r>
            <a:r>
              <a:rPr lang="fr-FR" sz="1400" dirty="0" smtClean="0">
                <a:hlinkClick r:id="rId16"/>
              </a:rPr>
              <a:t>bit.ly/2YYfPxb</a:t>
            </a:r>
            <a:endParaRPr lang="fr-FR" sz="1400" dirty="0" smtClean="0"/>
          </a:p>
        </p:txBody>
      </p:sp>
      <p:pic>
        <p:nvPicPr>
          <p:cNvPr id="41" name="Image 40"/>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06238" y="6027156"/>
            <a:ext cx="902051" cy="750446"/>
          </a:xfrm>
          <a:prstGeom prst="rect">
            <a:avLst/>
          </a:prstGeom>
        </p:spPr>
      </p:pic>
      <p:sp>
        <p:nvSpPr>
          <p:cNvPr id="42" name="ZoneTexte 41"/>
          <p:cNvSpPr txBox="1"/>
          <p:nvPr/>
        </p:nvSpPr>
        <p:spPr>
          <a:xfrm>
            <a:off x="2261933" y="6389397"/>
            <a:ext cx="7311148" cy="461665"/>
          </a:xfrm>
          <a:prstGeom prst="rect">
            <a:avLst/>
          </a:prstGeom>
          <a:ln>
            <a:solidFill>
              <a:schemeClr val="accent1">
                <a:lumMod val="50000"/>
              </a:schemeClr>
            </a:solidFill>
          </a:ln>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200" dirty="0" smtClean="0">
                <a:solidFill>
                  <a:srgbClr val="002060"/>
                </a:solidFill>
              </a:rPr>
              <a:t>Société d’optimisation du capital humain des entreprises – LYON/PARIS – Tél : 06 45 91 35 88</a:t>
            </a:r>
          </a:p>
          <a:p>
            <a:r>
              <a:rPr lang="fr-FR" sz="1200" dirty="0" smtClean="0">
                <a:solidFill>
                  <a:srgbClr val="002060"/>
                </a:solidFill>
              </a:rPr>
              <a:t>Email : </a:t>
            </a:r>
            <a:r>
              <a:rPr lang="fr-FR" sz="1200" dirty="0" smtClean="0">
                <a:solidFill>
                  <a:srgbClr val="002060"/>
                </a:solidFill>
                <a:hlinkClick r:id="rId18"/>
              </a:rPr>
              <a:t>catherine.fauresse@pro-cap.fr</a:t>
            </a:r>
            <a:r>
              <a:rPr lang="fr-FR" sz="1200" dirty="0" smtClean="0">
                <a:solidFill>
                  <a:srgbClr val="002060"/>
                </a:solidFill>
              </a:rPr>
              <a:t> – </a:t>
            </a:r>
            <a:r>
              <a:rPr lang="fr-FR" sz="1200" dirty="0" smtClean="0">
                <a:solidFill>
                  <a:srgbClr val="002060"/>
                </a:solidFill>
                <a:hlinkClick r:id="rId19"/>
              </a:rPr>
              <a:t>www.pro-cap.fr</a:t>
            </a:r>
            <a:r>
              <a:rPr lang="fr-FR" sz="1200" dirty="0" smtClean="0">
                <a:solidFill>
                  <a:srgbClr val="002060"/>
                </a:solidFill>
              </a:rPr>
              <a:t> - </a:t>
            </a:r>
            <a:r>
              <a:rPr lang="fr-FR" sz="1200" dirty="0" smtClean="0">
                <a:solidFill>
                  <a:srgbClr val="002060"/>
                </a:solidFill>
                <a:hlinkClick r:id="rId20"/>
              </a:rPr>
              <a:t>https://www.linkedin.com/in/procap2014/</a:t>
            </a:r>
            <a:endParaRPr lang="fr-FR" sz="1200" dirty="0">
              <a:solidFill>
                <a:srgbClr val="002060"/>
              </a:solidFill>
            </a:endParaRPr>
          </a:p>
        </p:txBody>
      </p:sp>
      <p:sp>
        <p:nvSpPr>
          <p:cNvPr id="43" name="ZoneTexte 42"/>
          <p:cNvSpPr txBox="1"/>
          <p:nvPr/>
        </p:nvSpPr>
        <p:spPr>
          <a:xfrm>
            <a:off x="3863328" y="6013005"/>
            <a:ext cx="4108357" cy="276999"/>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fr-FR" sz="1200" b="1" i="1" dirty="0" smtClean="0"/>
              <a:t>Consultez-nous pour un accompagnement personnalisé </a:t>
            </a:r>
            <a:r>
              <a:rPr lang="fr-FR" sz="1200" dirty="0" smtClean="0"/>
              <a:t>:</a:t>
            </a:r>
            <a:endParaRPr lang="fr-FR" sz="1200" dirty="0"/>
          </a:p>
        </p:txBody>
      </p:sp>
      <p:pic>
        <p:nvPicPr>
          <p:cNvPr id="3" name="Image 2"/>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1452871" y="2067178"/>
            <a:ext cx="491659" cy="617314"/>
          </a:xfrm>
          <a:prstGeom prst="rect">
            <a:avLst/>
          </a:prstGeom>
        </p:spPr>
      </p:pic>
    </p:spTree>
    <p:extLst>
      <p:ext uri="{BB962C8B-B14F-4D97-AF65-F5344CB8AC3E}">
        <p14:creationId xmlns:p14="http://schemas.microsoft.com/office/powerpoint/2010/main" val="2148499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337</Words>
  <Application>Microsoft Office PowerPoint</Application>
  <PresentationFormat>Grand écran</PresentationFormat>
  <Paragraphs>54</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PRO CAP vous propose une série de 5 WEBINAIRES sur la gestion du facteur humain durant le déconfinement. En effet, l’humain est plus que jamais au centre de nos préoccupations, alors après avoir mis en place les aspects réglementaires et techniques du déconfinement, avez-vous pris des dispositions pour assurer la Qualité de Vie au Travail de vos salariés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 CAP vous propose une série de 5 WEBINAIRES chronologiques sur les démarches successives du déconfinement des entreprises :  Avez-vous optimisé le déconfinement de votre entreprise et avez-vous pensé à tout ?  L’humain est plus que jamais au centre de nos préoccupations, alors après l’aspect légal et technique du déconfinement, avez-vous pris des dispositions pour assurer la Qualité de Vie au Travail de vos salariés ?</dc:title>
  <dc:creator>Catherine Fauresse</dc:creator>
  <cp:lastModifiedBy>Catherine Fauresse</cp:lastModifiedBy>
  <cp:revision>30</cp:revision>
  <cp:lastPrinted>2020-05-12T09:45:47Z</cp:lastPrinted>
  <dcterms:created xsi:type="dcterms:W3CDTF">2020-05-12T07:07:20Z</dcterms:created>
  <dcterms:modified xsi:type="dcterms:W3CDTF">2020-05-13T08:01:09Z</dcterms:modified>
</cp:coreProperties>
</file>